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6" r:id="rId5"/>
    <p:sldId id="257" r:id="rId6"/>
    <p:sldId id="303" r:id="rId7"/>
    <p:sldId id="353" r:id="rId8"/>
    <p:sldId id="335" r:id="rId9"/>
    <p:sldId id="336" r:id="rId10"/>
    <p:sldId id="337" r:id="rId11"/>
    <p:sldId id="355" r:id="rId12"/>
    <p:sldId id="338" r:id="rId13"/>
    <p:sldId id="339" r:id="rId14"/>
    <p:sldId id="340" r:id="rId15"/>
    <p:sldId id="341" r:id="rId16"/>
    <p:sldId id="342" r:id="rId17"/>
    <p:sldId id="343" r:id="rId18"/>
    <p:sldId id="356" r:id="rId19"/>
    <p:sldId id="352" r:id="rId20"/>
    <p:sldId id="354" r:id="rId21"/>
    <p:sldId id="344" r:id="rId22"/>
    <p:sldId id="345" r:id="rId23"/>
    <p:sldId id="346" r:id="rId24"/>
    <p:sldId id="348" r:id="rId25"/>
    <p:sldId id="349" r:id="rId26"/>
    <p:sldId id="347" r:id="rId27"/>
    <p:sldId id="350" r:id="rId28"/>
    <p:sldId id="333" r:id="rId29"/>
    <p:sldId id="309" r:id="rId30"/>
    <p:sldId id="31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9826" autoAdjust="0"/>
  </p:normalViewPr>
  <p:slideViewPr>
    <p:cSldViewPr snapToGrid="0" showGuides="1">
      <p:cViewPr varScale="1">
        <p:scale>
          <a:sx n="66" d="100"/>
          <a:sy n="66" d="100"/>
        </p:scale>
        <p:origin x="48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8/21/2020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8/21/2020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>
              <a:cs typeface="Arial" panose="020B0604020202020204" pitchFamily="34" charset="0"/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698893" indent="-268805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075220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505308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1935396" indent="-215044" defTabSz="891537">
              <a:spcBef>
                <a:spcPct val="30000"/>
              </a:spcBef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365484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795572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225660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655748" indent="-215044" defTabSz="891537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CCDA85-18BB-4D2E-8EEE-2B52115F654B}" type="slidenum">
              <a:rPr lang="en-GB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GB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641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8/21/2020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8/21/2020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8/21/2020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8/21/2020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8/21/2020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8/21/2020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8/21/2020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8/21/2020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8/21/2020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8/21/2020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9400" y="304800"/>
            <a:ext cx="10642600" cy="1123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59984" y="1946275"/>
            <a:ext cx="103632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240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752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743C6ED8-4723-E348-9FA9-362DF66CA23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7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2B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UQyi-R0qI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in2OdchKMQ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kU-PosklMQ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r5kWOdkHYA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/>
          <a:p>
            <a:r>
              <a:rPr lang="en-US" sz="3600" cap="small" dirty="0" smtClean="0"/>
              <a:t>Working with Parents</a:t>
            </a:r>
            <a:endParaRPr lang="en-US" sz="3600" cap="small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Module 7</a:t>
            </a:r>
            <a:endParaRPr lang="en-US" sz="2000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Topics </a:t>
            </a:r>
            <a:r>
              <a:rPr lang="en-US" dirty="0" smtClean="0"/>
              <a:t>to be Covered in this Presentation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Parents and families – general information</a:t>
            </a:r>
          </a:p>
          <a:p>
            <a:pPr lvl="0"/>
            <a:r>
              <a:rPr lang="en-US" dirty="0" smtClean="0"/>
              <a:t>Parent meetings/conferences</a:t>
            </a:r>
          </a:p>
        </p:txBody>
      </p:sp>
    </p:spTree>
    <p:extLst>
      <p:ext uri="{BB962C8B-B14F-4D97-AF65-F5344CB8AC3E}">
        <p14:creationId xmlns:p14="http://schemas.microsoft.com/office/powerpoint/2010/main" val="64421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982639" y="754038"/>
            <a:ext cx="9982200" cy="51370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/>
              <a:t>It is safe to say that parents and family are the primary influences and supports of the students we teach.  Thus, to be successful in the classroom, teachers should have a positive relationship with them.</a:t>
            </a:r>
          </a:p>
          <a:p>
            <a:pPr marL="0" indent="0" algn="ctr">
              <a:buNone/>
            </a:pPr>
            <a:r>
              <a:rPr lang="en-US" sz="3200" dirty="0" smtClean="0"/>
              <a:t>This presentation in Module 7 now turns to examine this topic.  Let’s take a look!</a:t>
            </a:r>
          </a:p>
        </p:txBody>
      </p:sp>
    </p:spTree>
    <p:extLst>
      <p:ext uri="{BB962C8B-B14F-4D97-AF65-F5344CB8AC3E}">
        <p14:creationId xmlns:p14="http://schemas.microsoft.com/office/powerpoint/2010/main" val="258221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Parents and families – </a:t>
            </a:r>
            <a:br>
              <a:rPr lang="en-US" dirty="0" smtClean="0"/>
            </a:br>
            <a:r>
              <a:rPr lang="en-US" dirty="0" smtClean="0"/>
              <a:t>General information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2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Family/Caregiver </a:t>
            </a:r>
            <a:r>
              <a:rPr lang="en-US" altLang="en-US" dirty="0"/>
              <a:t>S</a:t>
            </a:r>
            <a:r>
              <a:rPr lang="en-US" altLang="en-US" dirty="0" smtClean="0"/>
              <a:t>upport for Students’ School Experiences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Affects students’ academic success, their in-school behavior, their motivation, and the probability that they will finish high school</a:t>
            </a:r>
          </a:p>
          <a:p>
            <a:r>
              <a:rPr lang="en-US" dirty="0" smtClean="0"/>
              <a:t>Can be encouraged by teachers who communicate respect for students families, their cultures, and their roles in the students’ education</a:t>
            </a:r>
          </a:p>
          <a:p>
            <a:r>
              <a:rPr lang="en-US" dirty="0" smtClean="0"/>
              <a:t>Enhances student learning when teachers help parents in understanding school culture and supporting school expectations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1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Parents, Families, and Caregivers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Will differ in their understandings of what it means to support students throughout the school experience</a:t>
            </a:r>
          </a:p>
          <a:p>
            <a:r>
              <a:rPr lang="en-US" altLang="en-US" dirty="0" smtClean="0"/>
              <a:t>Will differ in the amounts of time and energy they have to devote to their children’s educational experiences</a:t>
            </a:r>
          </a:p>
          <a:p>
            <a:r>
              <a:rPr lang="en-US" altLang="en-US" dirty="0" smtClean="0"/>
              <a:t>May have different standards for behavior than those set forth by the school, and may need help understanding and supporting the school’s behavioral standards</a:t>
            </a:r>
          </a:p>
          <a:p>
            <a:r>
              <a:rPr lang="en-US" altLang="en-US" dirty="0" smtClean="0"/>
              <a:t>Reflect myriad family structures and dynamics, all of which teachers need to understand and respect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592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Teachers Who Cultivate Relationships with Students’ Families Often Find . . .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Student attitudes are improved</a:t>
            </a:r>
          </a:p>
          <a:p>
            <a:r>
              <a:rPr lang="en-US" altLang="en-US" dirty="0" smtClean="0"/>
              <a:t>Parental acknowledgment of the importance of school success significantly impacts students’ achievement</a:t>
            </a:r>
          </a:p>
          <a:p>
            <a:r>
              <a:rPr lang="en-US" altLang="en-US" dirty="0" smtClean="0"/>
              <a:t>When a student behavior change is called for, parental support can facilitate the success of interventions</a:t>
            </a:r>
          </a:p>
          <a:p>
            <a:r>
              <a:rPr lang="en-US" altLang="en-US" dirty="0" smtClean="0"/>
              <a:t>Caregivers and family members can serve as valuable resources by providing assistance and expertise in the classroom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4617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Here’s a Video with a Great Technique for Engaging Parents</a:t>
            </a:r>
            <a:endParaRPr lang="en-US" dirty="0"/>
          </a:p>
        </p:txBody>
      </p:sp>
      <p:pic>
        <p:nvPicPr>
          <p:cNvPr id="4" name="YUQyi-R0qI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04900" y="1447930"/>
            <a:ext cx="8161930" cy="45910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7698" y="6130909"/>
            <a:ext cx="8161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/>
            <a:r>
              <a:rPr lang="en-US" dirty="0" err="1"/>
              <a:t>Brassell</a:t>
            </a:r>
            <a:r>
              <a:rPr lang="en-US" dirty="0"/>
              <a:t>, D. (</a:t>
            </a:r>
            <a:r>
              <a:rPr lang="en-US" dirty="0" smtClean="0"/>
              <a:t>2016, May 5). </a:t>
            </a:r>
            <a:r>
              <a:rPr lang="en-US" i="1" dirty="0"/>
              <a:t>A secret strategy teachers can use to boost parent </a:t>
            </a:r>
            <a:r>
              <a:rPr lang="en-US" i="1" dirty="0" smtClean="0"/>
              <a:t>involvement </a:t>
            </a:r>
            <a:r>
              <a:rPr lang="en-US" dirty="0" smtClean="0"/>
              <a:t>[Video file]. </a:t>
            </a:r>
            <a:r>
              <a:rPr lang="en-US" dirty="0"/>
              <a:t>Retrieved from https://youtu.be/YUQyi-R0qIg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36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Teacher Challenges in Establishing Effective Relationships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charset="0"/>
              <a:buChar char="•"/>
              <a:defRPr/>
            </a:pPr>
            <a:r>
              <a:rPr lang="en-US" altLang="en-US" dirty="0"/>
              <a:t>Parents can be emotionally </a:t>
            </a:r>
            <a:r>
              <a:rPr lang="en-US" altLang="en-US" dirty="0" smtClean="0"/>
              <a:t>demanding</a:t>
            </a:r>
            <a:endParaRPr lang="en-US" altLang="en-US" dirty="0"/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kern="0" dirty="0"/>
              <a:t>Interactions with parents take </a:t>
            </a:r>
            <a:r>
              <a:rPr lang="en-US" altLang="en-US" kern="0" dirty="0" smtClean="0"/>
              <a:t>time</a:t>
            </a:r>
            <a:endParaRPr lang="en-US" altLang="en-US" kern="0" dirty="0"/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kern="0" dirty="0"/>
              <a:t>Teachers can be intimidated by </a:t>
            </a:r>
            <a:r>
              <a:rPr lang="en-US" altLang="en-US" kern="0" dirty="0" smtClean="0"/>
              <a:t>parents</a:t>
            </a:r>
          </a:p>
          <a:p>
            <a:pPr marL="800100" lvl="1" indent="-342900">
              <a:buFont typeface="Arial" charset="0"/>
              <a:buChar char="•"/>
              <a:defRPr/>
            </a:pPr>
            <a:r>
              <a:rPr lang="en-US" altLang="en-US" kern="0" dirty="0" smtClean="0"/>
              <a:t>Parents can also be intimidated by teachers</a:t>
            </a:r>
            <a:endParaRPr lang="en-US" altLang="en-US" kern="0" dirty="0"/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kern="0" dirty="0"/>
              <a:t>Parents may not hold teachers in high esteem and may be critical or </a:t>
            </a:r>
            <a:r>
              <a:rPr lang="en-US" altLang="en-US" kern="0" dirty="0" smtClean="0"/>
              <a:t>demanding</a:t>
            </a:r>
            <a:endParaRPr lang="en-US" altLang="en-US" kern="0" dirty="0"/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kern="0" dirty="0"/>
              <a:t>Sometimes language/communication barriers lead to </a:t>
            </a:r>
            <a:r>
              <a:rPr lang="en-US" altLang="en-US" kern="0" dirty="0" smtClean="0"/>
              <a:t>awkwardness</a:t>
            </a:r>
            <a:endParaRPr lang="en-US" altLang="en-US" kern="0" dirty="0"/>
          </a:p>
          <a:p>
            <a:pPr marL="342900" indent="-342900">
              <a:buFont typeface="Arial" charset="0"/>
              <a:buChar char="•"/>
              <a:defRPr/>
            </a:pPr>
            <a:r>
              <a:rPr lang="en-US" altLang="en-US" kern="0" dirty="0"/>
              <a:t>Teachers often contact parents to report problems or issues rather than positives/</a:t>
            </a:r>
            <a:r>
              <a:rPr lang="en-US" altLang="en-US" kern="0" dirty="0" smtClean="0"/>
              <a:t>accomplishments</a:t>
            </a:r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val="8089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 Interactions with Parents, Teachers </a:t>
            </a:r>
            <a:r>
              <a:rPr lang="en-US" altLang="en-US" dirty="0" smtClean="0"/>
              <a:t>Should:</a:t>
            </a:r>
            <a:endParaRPr lang="en-US" altLang="en-US" dirty="0" smtClean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Maintain a high level of communication, finding efficient ways to keep in touch with parents</a:t>
            </a:r>
          </a:p>
          <a:p>
            <a:r>
              <a:rPr lang="en-US" altLang="en-US" dirty="0" smtClean="0"/>
              <a:t>Provide a high ratio of positive to negative feedback</a:t>
            </a:r>
          </a:p>
          <a:p>
            <a:r>
              <a:rPr lang="en-US" altLang="en-US" dirty="0" smtClean="0"/>
              <a:t>Listen carefully to concerns, requests, and criticism</a:t>
            </a:r>
          </a:p>
          <a:p>
            <a:r>
              <a:rPr lang="en-US" altLang="en-US" dirty="0" smtClean="0"/>
              <a:t>Recognize that parents are the experts when it comes to their children</a:t>
            </a:r>
          </a:p>
          <a:p>
            <a:r>
              <a:rPr lang="en-US" altLang="en-US" dirty="0" smtClean="0"/>
              <a:t>Be especially mindful of the nature and quality of family interactions across cultural and socioeconomic groups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5554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To Create </a:t>
            </a:r>
            <a:r>
              <a:rPr lang="en-US" altLang="en-US" dirty="0"/>
              <a:t>T</a:t>
            </a:r>
            <a:r>
              <a:rPr lang="en-US" altLang="en-US" dirty="0" smtClean="0"/>
              <a:t>rust with Parents and Caregivers, Teachers Should</a:t>
            </a:r>
            <a:r>
              <a:rPr lang="en-US" altLang="en-US" dirty="0"/>
              <a:t>:</a:t>
            </a:r>
            <a:endParaRPr lang="en-US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Remember that teachers often have more social capital than parents/family members</a:t>
            </a:r>
          </a:p>
          <a:p>
            <a:r>
              <a:rPr lang="en-US" altLang="en-US" dirty="0" smtClean="0"/>
              <a:t>Be sensitive to the anxiety parents may have when facing a teacher who has evaluative knowledge about their child</a:t>
            </a:r>
          </a:p>
          <a:p>
            <a:r>
              <a:rPr lang="en-US" altLang="en-US" dirty="0" smtClean="0"/>
              <a:t>Focus more on listening and less on telling</a:t>
            </a:r>
          </a:p>
          <a:p>
            <a:r>
              <a:rPr lang="en-US" altLang="en-US" dirty="0" smtClean="0"/>
              <a:t>Ask parents </a:t>
            </a:r>
            <a:r>
              <a:rPr lang="en-US" altLang="en-US" b="1" i="1" dirty="0" smtClean="0"/>
              <a:t>their</a:t>
            </a:r>
            <a:r>
              <a:rPr lang="en-US" altLang="en-US" dirty="0" smtClean="0"/>
              <a:t> goals for their children</a:t>
            </a:r>
          </a:p>
          <a:p>
            <a:pPr lvl="1"/>
            <a:r>
              <a:rPr lang="en-US" altLang="en-US" dirty="0" smtClean="0"/>
              <a:t>So easy to do when completing an IEP with them!</a:t>
            </a:r>
          </a:p>
          <a:p>
            <a:r>
              <a:rPr lang="en-US" altLang="en-US" dirty="0" smtClean="0"/>
              <a:t>Learn more about the students by interacting with the parents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04595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Early (in the School Year)Teacher </a:t>
            </a:r>
            <a:r>
              <a:rPr lang="en-US" altLang="en-US" dirty="0"/>
              <a:t>C</a:t>
            </a:r>
            <a:r>
              <a:rPr lang="en-US" altLang="en-US" dirty="0" smtClean="0"/>
              <a:t>ontact with Parents/Families Should</a:t>
            </a:r>
            <a:r>
              <a:rPr lang="en-US" altLang="en-US" dirty="0"/>
              <a:t>:</a:t>
            </a:r>
            <a:endParaRPr lang="en-US" alt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Provide the opportunity for all parties to get to know one another</a:t>
            </a:r>
          </a:p>
          <a:p>
            <a:r>
              <a:rPr lang="en-US" altLang="en-US" dirty="0" smtClean="0"/>
              <a:t>Be warm, inviting, respectful, and validating</a:t>
            </a:r>
          </a:p>
          <a:p>
            <a:r>
              <a:rPr lang="en-US" altLang="en-US" dirty="0" smtClean="0"/>
              <a:t>Solicit information that will help the teacher engage with and support the student</a:t>
            </a:r>
          </a:p>
          <a:p>
            <a:r>
              <a:rPr lang="en-US" altLang="en-US" dirty="0" smtClean="0"/>
              <a:t>Provide information that will help the parent/caregiver support the student’s school efforts</a:t>
            </a:r>
          </a:p>
          <a:p>
            <a:r>
              <a:rPr lang="en-US" altLang="en-US" dirty="0" smtClean="0"/>
              <a:t>Be developed as a way to celebrate successes and prevent later issues</a:t>
            </a:r>
          </a:p>
        </p:txBody>
      </p:sp>
    </p:spTree>
    <p:extLst>
      <p:ext uri="{BB962C8B-B14F-4D97-AF65-F5344CB8AC3E}">
        <p14:creationId xmlns:p14="http://schemas.microsoft.com/office/powerpoint/2010/main" val="163523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Consider Engaging </a:t>
            </a:r>
            <a:r>
              <a:rPr lang="en-US" altLang="en-US" dirty="0"/>
              <a:t>P</a:t>
            </a:r>
            <a:r>
              <a:rPr lang="en-US" altLang="en-US" dirty="0" smtClean="0"/>
              <a:t>arents by Using: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Introductory letters and/or phone calls</a:t>
            </a:r>
          </a:p>
          <a:p>
            <a:r>
              <a:rPr lang="en-US" altLang="en-US" dirty="0" smtClean="0"/>
              <a:t>Home visits when appropriate</a:t>
            </a:r>
          </a:p>
          <a:p>
            <a:r>
              <a:rPr lang="en-US" altLang="en-US" dirty="0" smtClean="0"/>
              <a:t>Social events at school (open house, ice cream social, etc.)</a:t>
            </a:r>
          </a:p>
          <a:p>
            <a:r>
              <a:rPr lang="en-US" altLang="en-US" dirty="0" smtClean="0"/>
              <a:t>Involving them in the classroom (tutoring, chaperoning, providing special lessons)</a:t>
            </a:r>
          </a:p>
          <a:p>
            <a:r>
              <a:rPr lang="en-US" altLang="en-US" dirty="0" smtClean="0"/>
              <a:t>Involving them outside the classroom (</a:t>
            </a:r>
            <a:r>
              <a:rPr lang="en-US" altLang="en-US" dirty="0"/>
              <a:t>r</a:t>
            </a:r>
            <a:r>
              <a:rPr lang="en-US" altLang="en-US" dirty="0" smtClean="0"/>
              <a:t>esearch, materials preparation)</a:t>
            </a:r>
          </a:p>
          <a:p>
            <a:r>
              <a:rPr lang="en-US" altLang="en-US" dirty="0" smtClean="0"/>
              <a:t>Teachers must protect student privacy in all situations</a:t>
            </a:r>
          </a:p>
        </p:txBody>
      </p:sp>
    </p:spTree>
    <p:extLst>
      <p:ext uri="{BB962C8B-B14F-4D97-AF65-F5344CB8AC3E}">
        <p14:creationId xmlns:p14="http://schemas.microsoft.com/office/powerpoint/2010/main" val="64377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Relationships are Stronger When Teachers</a:t>
            </a:r>
            <a:r>
              <a:rPr lang="en-US" altLang="en-US" dirty="0"/>
              <a:t>:</a:t>
            </a:r>
            <a:endParaRPr lang="en-US" altLang="en-US" dirty="0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Contact the parent directly with specific, personalized invitations to any event</a:t>
            </a:r>
          </a:p>
          <a:p>
            <a:r>
              <a:rPr lang="en-US" altLang="en-US" dirty="0" smtClean="0"/>
              <a:t>Communicate in ways that convince parents that their participation is truly welcome and important</a:t>
            </a:r>
          </a:p>
          <a:p>
            <a:r>
              <a:rPr lang="en-US" altLang="en-US" dirty="0" smtClean="0"/>
              <a:t>Give parents meaningful information about classroom expectations, curriculum, instructional activities, etc.</a:t>
            </a:r>
          </a:p>
          <a:p>
            <a:r>
              <a:rPr lang="en-US" altLang="en-US" dirty="0" smtClean="0"/>
              <a:t>Communications are made in the parents’ native language whenever possible</a:t>
            </a:r>
          </a:p>
          <a:p>
            <a:r>
              <a:rPr lang="en-US" altLang="en-US" dirty="0" smtClean="0"/>
              <a:t>Commit to ongoing communication with family members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1184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Perhaps the Best Way to Make Bridges between Parents/Families and Teachers</a:t>
            </a:r>
            <a:endParaRPr lang="en-US" dirty="0"/>
          </a:p>
        </p:txBody>
      </p:sp>
      <p:pic>
        <p:nvPicPr>
          <p:cNvPr id="4" name="kin2OdchKM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04900" y="1393004"/>
            <a:ext cx="7942847" cy="44678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900" y="5853596"/>
            <a:ext cx="8598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Hall, M.O. (</a:t>
            </a:r>
            <a:r>
              <a:rPr lang="en-US" dirty="0" smtClean="0"/>
              <a:t>2013, November 7). </a:t>
            </a:r>
            <a:r>
              <a:rPr lang="en-US" i="1" dirty="0"/>
              <a:t>Building relationships between parents and teachers: Megan Olivia Hall at </a:t>
            </a:r>
            <a:r>
              <a:rPr lang="en-US" i="1" dirty="0" err="1" smtClean="0"/>
              <a:t>TEDxBurnsvilleED</a:t>
            </a:r>
            <a:r>
              <a:rPr lang="en-US" i="1" dirty="0" smtClean="0"/>
              <a:t> </a:t>
            </a:r>
            <a:r>
              <a:rPr lang="en-US" dirty="0" smtClean="0"/>
              <a:t>[Video file]. </a:t>
            </a:r>
            <a:r>
              <a:rPr lang="en-US" dirty="0"/>
              <a:t>Retrieved from https://youtu.be/kin2OdchKMQ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32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Meetings/Conferences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58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Parent(s) Do You Know?</a:t>
            </a:r>
            <a:endParaRPr lang="en-US" dirty="0"/>
          </a:p>
        </p:txBody>
      </p:sp>
      <p:pic>
        <p:nvPicPr>
          <p:cNvPr id="2" name="tkU-PosklM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04900" y="1440264"/>
            <a:ext cx="8243816" cy="46371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4769" y="6077411"/>
            <a:ext cx="8243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/>
            <a:r>
              <a:rPr lang="en-US" dirty="0" err="1"/>
              <a:t>Ejspeaks</a:t>
            </a:r>
            <a:r>
              <a:rPr lang="en-US" dirty="0"/>
              <a:t>. (</a:t>
            </a:r>
            <a:r>
              <a:rPr lang="en-US" dirty="0" smtClean="0"/>
              <a:t>2017, October 20). </a:t>
            </a:r>
            <a:r>
              <a:rPr lang="en-US" i="1" dirty="0"/>
              <a:t>Types of parents: At school </a:t>
            </a:r>
            <a:r>
              <a:rPr lang="en-US" i="1" dirty="0" smtClean="0"/>
              <a:t>conferences </a:t>
            </a:r>
            <a:r>
              <a:rPr lang="en-US" dirty="0" smtClean="0"/>
              <a:t>[Video file]. </a:t>
            </a:r>
            <a:r>
              <a:rPr lang="en-US" dirty="0"/>
              <a:t>Retrieved from https://youtu.be/tkU-PosklMQ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25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Parent Contacts and Conferences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Are often an important factor in parental satisfaction with their student’s school experiences</a:t>
            </a:r>
          </a:p>
          <a:p>
            <a:r>
              <a:rPr lang="en-US" altLang="en-US" dirty="0" smtClean="0"/>
              <a:t>Should be summarized/logged in a way that preserves pertinent details</a:t>
            </a:r>
          </a:p>
          <a:p>
            <a:r>
              <a:rPr lang="en-US" altLang="en-US" dirty="0" smtClean="0"/>
              <a:t>Are more likely to be positive experiences if the teacher is well-prepared</a:t>
            </a:r>
          </a:p>
          <a:p>
            <a:r>
              <a:rPr lang="en-US" altLang="en-US" dirty="0" smtClean="0"/>
              <a:t>Should be communicated about openly with students to maintain transparency and trust</a:t>
            </a:r>
          </a:p>
          <a:p>
            <a:r>
              <a:rPr lang="en-US" altLang="en-US" dirty="0" smtClean="0"/>
              <a:t>Should provide parents with understandable data and examples of student work to the extent possible</a:t>
            </a:r>
          </a:p>
        </p:txBody>
      </p:sp>
    </p:spTree>
    <p:extLst>
      <p:ext uri="{BB962C8B-B14F-4D97-AF65-F5344CB8AC3E}">
        <p14:creationId xmlns:p14="http://schemas.microsoft.com/office/powerpoint/2010/main" val="35192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Topics for Parent Communications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Academic progress of the student</a:t>
            </a:r>
          </a:p>
          <a:p>
            <a:pPr lvl="1"/>
            <a:r>
              <a:rPr lang="en-US" altLang="en-US" dirty="0" smtClean="0"/>
              <a:t>Grades</a:t>
            </a:r>
          </a:p>
          <a:p>
            <a:pPr lvl="1"/>
            <a:r>
              <a:rPr lang="en-US" altLang="en-US" dirty="0" smtClean="0"/>
              <a:t>Quality of assignments</a:t>
            </a:r>
          </a:p>
          <a:p>
            <a:pPr lvl="1"/>
            <a:r>
              <a:rPr lang="en-US" altLang="en-US" dirty="0" smtClean="0"/>
              <a:t>Regularity of attendance/assignment submission</a:t>
            </a:r>
          </a:p>
          <a:p>
            <a:r>
              <a:rPr lang="en-US" altLang="en-US" dirty="0" smtClean="0"/>
              <a:t>Behavior in class/school</a:t>
            </a:r>
          </a:p>
          <a:p>
            <a:pPr lvl="1"/>
            <a:r>
              <a:rPr lang="en-US" altLang="en-US" dirty="0" smtClean="0"/>
              <a:t>Successes and areas of focus</a:t>
            </a:r>
          </a:p>
          <a:p>
            <a:pPr lvl="1"/>
            <a:r>
              <a:rPr lang="en-US" altLang="en-US" dirty="0" smtClean="0"/>
              <a:t>Social interactions</a:t>
            </a:r>
          </a:p>
          <a:p>
            <a:r>
              <a:rPr lang="en-US" altLang="en-US" dirty="0" smtClean="0"/>
              <a:t>Student self-evaluations (if desirable)</a:t>
            </a:r>
          </a:p>
          <a:p>
            <a:r>
              <a:rPr lang="en-US" altLang="en-US" dirty="0" smtClean="0"/>
              <a:t>Parent input/questions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2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Effective Conferences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Take place in a comfortable setting</a:t>
            </a:r>
          </a:p>
          <a:p>
            <a:r>
              <a:rPr lang="en-US" altLang="en-US" dirty="0" smtClean="0"/>
              <a:t>When possible, seat participants next to one another rather than across from one another</a:t>
            </a:r>
          </a:p>
          <a:p>
            <a:r>
              <a:rPr lang="en-US" altLang="en-US" dirty="0" smtClean="0"/>
              <a:t>Start with a sincere welcome and chat</a:t>
            </a:r>
          </a:p>
          <a:p>
            <a:r>
              <a:rPr lang="en-US" altLang="en-US" dirty="0" smtClean="0"/>
              <a:t>Share positive statements about the student</a:t>
            </a:r>
          </a:p>
          <a:p>
            <a:r>
              <a:rPr lang="en-US" altLang="en-US" dirty="0" smtClean="0"/>
              <a:t>Involve the student as appropriate</a:t>
            </a:r>
          </a:p>
          <a:p>
            <a:r>
              <a:rPr lang="en-US" altLang="en-US" dirty="0" smtClean="0"/>
              <a:t>Address parental questions</a:t>
            </a:r>
          </a:p>
          <a:p>
            <a:r>
              <a:rPr lang="en-US" altLang="en-US" dirty="0" smtClean="0"/>
              <a:t>Provide collaborative problem-solving as needed</a:t>
            </a:r>
          </a:p>
          <a:p>
            <a:r>
              <a:rPr lang="en-US" altLang="en-US" dirty="0" smtClean="0"/>
              <a:t>Are summarized and followed up 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6512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When Parents Are Highly Emotional, Critical, </a:t>
            </a:r>
            <a:r>
              <a:rPr lang="en-US" altLang="en-US" dirty="0"/>
              <a:t>a</a:t>
            </a:r>
            <a:r>
              <a:rPr lang="en-US" altLang="en-US" dirty="0" smtClean="0"/>
              <a:t>nd/or Confrontational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Ensure the conference takes place in a safe space where assistance is readily available</a:t>
            </a:r>
          </a:p>
          <a:p>
            <a:r>
              <a:rPr lang="en-US" altLang="en-US" dirty="0" smtClean="0"/>
              <a:t>Greet them warmly</a:t>
            </a:r>
          </a:p>
          <a:p>
            <a:r>
              <a:rPr lang="en-US" altLang="en-US" dirty="0" smtClean="0"/>
              <a:t>Utilize active listening as a way to diffuse strong emotion</a:t>
            </a:r>
          </a:p>
          <a:p>
            <a:r>
              <a:rPr lang="en-US" altLang="en-US" dirty="0" smtClean="0"/>
              <a:t>Avoid appearing defensive or argumentative; remain calm</a:t>
            </a:r>
          </a:p>
          <a:p>
            <a:r>
              <a:rPr lang="en-US" altLang="en-US" dirty="0" smtClean="0"/>
              <a:t>Ask parents what they would like to see happen</a:t>
            </a:r>
          </a:p>
          <a:p>
            <a:r>
              <a:rPr lang="en-US" altLang="en-US" dirty="0" smtClean="0"/>
              <a:t>Set a time limit prior to the meeting if necessary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793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When Parents Are Highly Emotional, Critical, and/or Confrontational (cont.)…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Ask if the student is aware of the problem</a:t>
            </a:r>
          </a:p>
          <a:p>
            <a:r>
              <a:rPr lang="en-US" altLang="en-US" dirty="0" smtClean="0"/>
              <a:t>Be honest, clear, and objective</a:t>
            </a:r>
          </a:p>
          <a:p>
            <a:r>
              <a:rPr lang="en-US" altLang="en-US" dirty="0" smtClean="0"/>
              <a:t>Emphasize data</a:t>
            </a:r>
          </a:p>
          <a:p>
            <a:r>
              <a:rPr lang="en-US" altLang="en-US" dirty="0" smtClean="0"/>
              <a:t>Tell the parent what will be done in response to the problem</a:t>
            </a:r>
          </a:p>
          <a:p>
            <a:r>
              <a:rPr lang="en-US" altLang="en-US" dirty="0" smtClean="0"/>
              <a:t>If the parents are dissatisfied, schedule a follow-up conference involving school administrators or other personnel who may help resolve the situation</a:t>
            </a:r>
          </a:p>
        </p:txBody>
      </p:sp>
    </p:spTree>
    <p:extLst>
      <p:ext uri="{BB962C8B-B14F-4D97-AF65-F5344CB8AC3E}">
        <p14:creationId xmlns:p14="http://schemas.microsoft.com/office/powerpoint/2010/main" val="263672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Parent Conferences – How Does This One Sound?</a:t>
            </a:r>
            <a:endParaRPr lang="en-US" dirty="0"/>
          </a:p>
        </p:txBody>
      </p:sp>
      <p:pic>
        <p:nvPicPr>
          <p:cNvPr id="4" name="sr5kWOdkHY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203278" y="1508504"/>
            <a:ext cx="8309212" cy="46739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04900" y="6182436"/>
            <a:ext cx="8309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/>
            <a:r>
              <a:rPr lang="en-US" dirty="0" err="1"/>
              <a:t>Sleepyprincesszzz</a:t>
            </a:r>
            <a:r>
              <a:rPr lang="en-US" dirty="0"/>
              <a:t>. </a:t>
            </a:r>
            <a:r>
              <a:rPr lang="en-US" dirty="0" smtClean="0"/>
              <a:t>(</a:t>
            </a:r>
            <a:r>
              <a:rPr lang="en-US" dirty="0" err="1" smtClean="0"/>
              <a:t>n.d.</a:t>
            </a:r>
            <a:r>
              <a:rPr lang="en-US" dirty="0" smtClean="0"/>
              <a:t>). </a:t>
            </a:r>
            <a:r>
              <a:rPr lang="en-US" i="1" dirty="0"/>
              <a:t>Parent teacher </a:t>
            </a:r>
            <a:r>
              <a:rPr lang="en-US" i="1" dirty="0" smtClean="0"/>
              <a:t>conference </a:t>
            </a:r>
            <a:r>
              <a:rPr lang="en-US" dirty="0" smtClean="0"/>
              <a:t>[Video fie]. </a:t>
            </a:r>
            <a:r>
              <a:rPr lang="en-US" dirty="0"/>
              <a:t>Retrieved from https://youtu.be/sr5kWOdkHYA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75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When Working with Parents of English Language Learners…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Read and research the student’s native culture to develop an understanding of cultural influences</a:t>
            </a:r>
          </a:p>
          <a:p>
            <a:r>
              <a:rPr lang="en-US" altLang="en-US" dirty="0" smtClean="0"/>
              <a:t>Avoid the tendency to shy away from interactions as a way of avoiding awkwardness</a:t>
            </a:r>
          </a:p>
          <a:p>
            <a:r>
              <a:rPr lang="en-US" altLang="en-US" dirty="0" smtClean="0"/>
              <a:t>Provide for translation/interpretation and bilingual materials as often as possible</a:t>
            </a:r>
          </a:p>
          <a:p>
            <a:r>
              <a:rPr lang="en-US" altLang="en-US" dirty="0" smtClean="0"/>
              <a:t>Engage with family members outside of the school</a:t>
            </a:r>
          </a:p>
          <a:p>
            <a:r>
              <a:rPr lang="en-US" altLang="en-US" dirty="0" smtClean="0"/>
              <a:t>Recognize the differences in power between school personnel and individuals from the non-dominant culture</a:t>
            </a:r>
          </a:p>
        </p:txBody>
      </p:sp>
    </p:spTree>
    <p:extLst>
      <p:ext uri="{BB962C8B-B14F-4D97-AF65-F5344CB8AC3E}">
        <p14:creationId xmlns:p14="http://schemas.microsoft.com/office/powerpoint/2010/main" val="197397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this second presentation of Module 7, we addressed: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Parents and families – general information</a:t>
            </a:r>
          </a:p>
          <a:p>
            <a:pPr lvl="0"/>
            <a:r>
              <a:rPr lang="en-US" dirty="0"/>
              <a:t>Parent meetings/conferences</a:t>
            </a:r>
          </a:p>
        </p:txBody>
      </p:sp>
    </p:spTree>
    <p:extLst>
      <p:ext uri="{BB962C8B-B14F-4D97-AF65-F5344CB8AC3E}">
        <p14:creationId xmlns:p14="http://schemas.microsoft.com/office/powerpoint/2010/main" val="3161140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moving forward . . 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Review the previous slide</a:t>
            </a:r>
          </a:p>
          <a:p>
            <a:r>
              <a:rPr lang="en-US" dirty="0" smtClean="0"/>
              <a:t>Decide if you are comfortable with the information presented in this presentation</a:t>
            </a:r>
          </a:p>
          <a:p>
            <a:pPr lvl="1"/>
            <a:r>
              <a:rPr lang="en-US" dirty="0" smtClean="0"/>
              <a:t>If you are not comfortable, please go back and view all or part of this presentation again; if you continue to have questions, then please use the </a:t>
            </a:r>
            <a:r>
              <a:rPr lang="en-US" b="1" dirty="0" smtClean="0"/>
              <a:t>Ask Questions Here! </a:t>
            </a:r>
            <a:r>
              <a:rPr lang="en-US" dirty="0" smtClean="0"/>
              <a:t>page in the </a:t>
            </a:r>
            <a:r>
              <a:rPr lang="en-US" b="1" i="1" dirty="0" smtClean="0"/>
              <a:t>Getting Started</a:t>
            </a:r>
            <a:r>
              <a:rPr lang="en-US" dirty="0" smtClean="0"/>
              <a:t> area to get assistance</a:t>
            </a:r>
          </a:p>
          <a:p>
            <a:pPr lvl="1"/>
            <a:r>
              <a:rPr lang="en-US" dirty="0" smtClean="0"/>
              <a:t>If you are comfortable, then you may with the remaining steps to cover in Module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3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92573" y="2088107"/>
            <a:ext cx="8134065" cy="180255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Thank You!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127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terms/"/>
    <ds:schemaRef ds:uri="4873beb7-5857-4685-be1f-d57550cc96cc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1731</TotalTime>
  <Words>1299</Words>
  <Application>Microsoft Office PowerPoint</Application>
  <PresentationFormat>Widescreen</PresentationFormat>
  <Paragraphs>132</Paragraphs>
  <Slides>27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Euphemia</vt:lpstr>
      <vt:lpstr>Plantagenet Cherokee</vt:lpstr>
      <vt:lpstr>Wingdings</vt:lpstr>
      <vt:lpstr>Academic Literature 16x9</vt:lpstr>
      <vt:lpstr>Working with Parents</vt:lpstr>
      <vt:lpstr>Topics to be Covered in this Presentation</vt:lpstr>
      <vt:lpstr>PowerPoint Presentation</vt:lpstr>
      <vt:lpstr>Parents and families –  General information</vt:lpstr>
      <vt:lpstr>Family/Caregiver Support for Students’ School Experiences</vt:lpstr>
      <vt:lpstr>Parents, Families, and Caregivers</vt:lpstr>
      <vt:lpstr>Teachers Who Cultivate Relationships with Students’ Families Often Find . . .</vt:lpstr>
      <vt:lpstr>Here’s a Video with a Great Technique for Engaging Parents</vt:lpstr>
      <vt:lpstr>Teacher Challenges in Establishing Effective Relationships</vt:lpstr>
      <vt:lpstr>In Interactions with Parents, Teachers Should:</vt:lpstr>
      <vt:lpstr>To Create Trust with Parents and Caregivers, Teachers Should:</vt:lpstr>
      <vt:lpstr>Early (in the School Year)Teacher Contact with Parents/Families Should:</vt:lpstr>
      <vt:lpstr>Consider Engaging Parents by Using:</vt:lpstr>
      <vt:lpstr>Relationships are Stronger When Teachers:</vt:lpstr>
      <vt:lpstr>Perhaps the Best Way to Make Bridges between Parents/Families and Teachers</vt:lpstr>
      <vt:lpstr>Parent Meetings/Conferences</vt:lpstr>
      <vt:lpstr>Which Parent(s) Do You Know?</vt:lpstr>
      <vt:lpstr>Parent Contacts and Conferences</vt:lpstr>
      <vt:lpstr>Topics for Parent Communications</vt:lpstr>
      <vt:lpstr>Effective Conferences</vt:lpstr>
      <vt:lpstr>When Parents Are Highly Emotional, Critical, and/or Confrontational</vt:lpstr>
      <vt:lpstr>When Parents Are Highly Emotional, Critical, and/or Confrontational (cont.)…</vt:lpstr>
      <vt:lpstr>Parent Conferences – How Does This One Sound?</vt:lpstr>
      <vt:lpstr>When Working with Parents of English Language Learners…</vt:lpstr>
      <vt:lpstr>In this second presentation of Module 7, we addressed:</vt:lpstr>
      <vt:lpstr>Before moving forward . . 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With Picture Layout</dc:title>
  <dc:creator>Susan Hildenbrand</dc:creator>
  <cp:lastModifiedBy>Hildenbrand, Susan</cp:lastModifiedBy>
  <cp:revision>255</cp:revision>
  <cp:lastPrinted>2019-03-11T20:38:56Z</cp:lastPrinted>
  <dcterms:created xsi:type="dcterms:W3CDTF">2018-10-24T15:54:23Z</dcterms:created>
  <dcterms:modified xsi:type="dcterms:W3CDTF">2020-08-21T22:18:04Z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